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heck Your Math Smarts"/>
          <p:cNvSpPr txBox="1"/>
          <p:nvPr>
            <p:ph type="ctrTitle"/>
          </p:nvPr>
        </p:nvSpPr>
        <p:spPr>
          <a:xfrm>
            <a:off x="331886" y="495300"/>
            <a:ext cx="12341028" cy="167496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Check Your Math Smarts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12% of 75…"/>
          <p:cNvSpPr txBox="1"/>
          <p:nvPr/>
        </p:nvSpPr>
        <p:spPr>
          <a:xfrm>
            <a:off x="331886" y="749300"/>
            <a:ext cx="12341028" cy="625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12% of 75</a:t>
            </a:r>
          </a:p>
          <a:p>
            <a:pPr defTabSz="519937">
              <a:defRPr b="0" sz="13350" u="sng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9</a:t>
            </a:r>
          </a:p>
        </p:txBody>
      </p:sp>
      <p:sp>
        <p:nvSpPr>
          <p:cNvPr id="146" name="Rectangle"/>
          <p:cNvSpPr/>
          <p:nvPr/>
        </p:nvSpPr>
        <p:spPr>
          <a:xfrm>
            <a:off x="5397500" y="4965700"/>
            <a:ext cx="3103265" cy="196205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2     7     6…"/>
          <p:cNvSpPr txBox="1"/>
          <p:nvPr/>
        </p:nvSpPr>
        <p:spPr>
          <a:xfrm>
            <a:off x="331886" y="1843236"/>
            <a:ext cx="12341028" cy="7514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2     7     6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9     </a:t>
            </a:r>
            <a:r>
              <a:rPr>
                <a:solidFill>
                  <a:srgbClr val="FF2600"/>
                </a:solidFill>
              </a:rPr>
              <a:t>?</a:t>
            </a:r>
            <a:r>
              <a:t>     1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4     3     8</a:t>
            </a:r>
          </a:p>
        </p:txBody>
      </p:sp>
      <p:sp>
        <p:nvSpPr>
          <p:cNvPr id="149" name="What number goes in the middle?"/>
          <p:cNvSpPr txBox="1"/>
          <p:nvPr/>
        </p:nvSpPr>
        <p:spPr>
          <a:xfrm>
            <a:off x="331886" y="355599"/>
            <a:ext cx="12341028" cy="1196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What number goes in the middle?</a:t>
            </a:r>
          </a:p>
        </p:txBody>
      </p:sp>
      <p:sp>
        <p:nvSpPr>
          <p:cNvPr id="150" name="Line"/>
          <p:cNvSpPr/>
          <p:nvPr/>
        </p:nvSpPr>
        <p:spPr>
          <a:xfrm flipV="1">
            <a:off x="4527153" y="2061575"/>
            <a:ext cx="1" cy="7514928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V="1">
            <a:off x="8565753" y="2061574"/>
            <a:ext cx="1" cy="751493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>
            <a:off x="1155005" y="4705059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Line"/>
          <p:cNvSpPr/>
          <p:nvPr/>
        </p:nvSpPr>
        <p:spPr>
          <a:xfrm>
            <a:off x="1053405" y="7194259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2     7     6…"/>
          <p:cNvSpPr txBox="1"/>
          <p:nvPr/>
        </p:nvSpPr>
        <p:spPr>
          <a:xfrm>
            <a:off x="331886" y="1843236"/>
            <a:ext cx="12341028" cy="7514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2     7     6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9     </a:t>
            </a:r>
            <a:r>
              <a:rPr>
                <a:solidFill>
                  <a:srgbClr val="FF2600"/>
                </a:solidFill>
              </a:rPr>
              <a:t>5</a:t>
            </a:r>
            <a:r>
              <a:t>     1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4     3     8</a:t>
            </a:r>
          </a:p>
        </p:txBody>
      </p:sp>
      <p:sp>
        <p:nvSpPr>
          <p:cNvPr id="156" name="What number goes in the middle?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What number goes in the middle?</a:t>
            </a:r>
          </a:p>
        </p:txBody>
      </p:sp>
      <p:sp>
        <p:nvSpPr>
          <p:cNvPr id="157" name="Line"/>
          <p:cNvSpPr/>
          <p:nvPr/>
        </p:nvSpPr>
        <p:spPr>
          <a:xfrm flipV="1">
            <a:off x="4527153" y="2061574"/>
            <a:ext cx="1" cy="7514929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Line"/>
          <p:cNvSpPr/>
          <p:nvPr/>
        </p:nvSpPr>
        <p:spPr>
          <a:xfrm flipV="1">
            <a:off x="8565753" y="2061574"/>
            <a:ext cx="1" cy="751493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Line"/>
          <p:cNvSpPr/>
          <p:nvPr/>
        </p:nvSpPr>
        <p:spPr>
          <a:xfrm>
            <a:off x="1155005" y="4705059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Line"/>
          <p:cNvSpPr/>
          <p:nvPr/>
        </p:nvSpPr>
        <p:spPr>
          <a:xfrm>
            <a:off x="1053405" y="7194260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2     7     6…"/>
          <p:cNvSpPr txBox="1"/>
          <p:nvPr/>
        </p:nvSpPr>
        <p:spPr>
          <a:xfrm>
            <a:off x="331886" y="1843236"/>
            <a:ext cx="12341028" cy="7514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2     7     6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9     </a:t>
            </a:r>
            <a:r>
              <a:rPr>
                <a:solidFill>
                  <a:srgbClr val="FF2600"/>
                </a:solidFill>
              </a:rPr>
              <a:t>5</a:t>
            </a:r>
            <a:r>
              <a:t>     1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4     3     8</a:t>
            </a:r>
          </a:p>
        </p:txBody>
      </p:sp>
      <p:sp>
        <p:nvSpPr>
          <p:cNvPr id="163" name="What number goes in the middle?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What number goes in the middle?</a:t>
            </a:r>
          </a:p>
        </p:txBody>
      </p:sp>
      <p:sp>
        <p:nvSpPr>
          <p:cNvPr id="164" name="Line"/>
          <p:cNvSpPr/>
          <p:nvPr/>
        </p:nvSpPr>
        <p:spPr>
          <a:xfrm flipV="1">
            <a:off x="4527153" y="2061574"/>
            <a:ext cx="1" cy="7514929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" name="Line"/>
          <p:cNvSpPr/>
          <p:nvPr/>
        </p:nvSpPr>
        <p:spPr>
          <a:xfrm flipV="1">
            <a:off x="8565753" y="2061574"/>
            <a:ext cx="1" cy="751493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" name="Line"/>
          <p:cNvSpPr/>
          <p:nvPr/>
        </p:nvSpPr>
        <p:spPr>
          <a:xfrm>
            <a:off x="1155005" y="4705059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" name="Line"/>
          <p:cNvSpPr/>
          <p:nvPr/>
        </p:nvSpPr>
        <p:spPr>
          <a:xfrm>
            <a:off x="1053405" y="7194260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" name="Why?"/>
          <p:cNvSpPr txBox="1"/>
          <p:nvPr/>
        </p:nvSpPr>
        <p:spPr>
          <a:xfrm>
            <a:off x="433486" y="1050783"/>
            <a:ext cx="12341028" cy="1843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0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Why?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2     7     6…"/>
          <p:cNvSpPr txBox="1"/>
          <p:nvPr/>
        </p:nvSpPr>
        <p:spPr>
          <a:xfrm>
            <a:off x="331886" y="1843236"/>
            <a:ext cx="12341028" cy="7514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2     7     6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9     </a:t>
            </a:r>
            <a:r>
              <a:rPr>
                <a:solidFill>
                  <a:srgbClr val="FF2600"/>
                </a:solidFill>
              </a:rPr>
              <a:t>5</a:t>
            </a:r>
            <a:r>
              <a:t>     1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4     3     8</a:t>
            </a:r>
          </a:p>
        </p:txBody>
      </p:sp>
      <p:sp>
        <p:nvSpPr>
          <p:cNvPr id="171" name="What number goes in the middle?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What number goes in the middle?</a:t>
            </a:r>
          </a:p>
        </p:txBody>
      </p:sp>
      <p:sp>
        <p:nvSpPr>
          <p:cNvPr id="172" name="Line"/>
          <p:cNvSpPr/>
          <p:nvPr/>
        </p:nvSpPr>
        <p:spPr>
          <a:xfrm flipV="1">
            <a:off x="4527153" y="2061574"/>
            <a:ext cx="1" cy="7514929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Line"/>
          <p:cNvSpPr/>
          <p:nvPr/>
        </p:nvSpPr>
        <p:spPr>
          <a:xfrm flipV="1">
            <a:off x="8565753" y="2061574"/>
            <a:ext cx="1" cy="751493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Line"/>
          <p:cNvSpPr/>
          <p:nvPr/>
        </p:nvSpPr>
        <p:spPr>
          <a:xfrm>
            <a:off x="1155005" y="4705059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Line"/>
          <p:cNvSpPr/>
          <p:nvPr/>
        </p:nvSpPr>
        <p:spPr>
          <a:xfrm>
            <a:off x="1053405" y="7194260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" name="Why?"/>
          <p:cNvSpPr txBox="1"/>
          <p:nvPr/>
        </p:nvSpPr>
        <p:spPr>
          <a:xfrm>
            <a:off x="433486" y="1050783"/>
            <a:ext cx="12341028" cy="1843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0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Why?</a:t>
            </a:r>
          </a:p>
        </p:txBody>
      </p:sp>
      <p:sp>
        <p:nvSpPr>
          <p:cNvPr id="177" name="Add   or    and they are equal"/>
          <p:cNvSpPr txBox="1"/>
          <p:nvPr/>
        </p:nvSpPr>
        <p:spPr>
          <a:xfrm>
            <a:off x="128686" y="85852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Add   or    and they are equal</a:t>
            </a:r>
          </a:p>
        </p:txBody>
      </p:sp>
      <p:sp>
        <p:nvSpPr>
          <p:cNvPr id="178" name="Line"/>
          <p:cNvSpPr/>
          <p:nvPr/>
        </p:nvSpPr>
        <p:spPr>
          <a:xfrm>
            <a:off x="3009900" y="9002155"/>
            <a:ext cx="0" cy="693116"/>
          </a:xfrm>
          <a:prstGeom prst="line">
            <a:avLst/>
          </a:prstGeom>
          <a:ln w="889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Line"/>
          <p:cNvSpPr/>
          <p:nvPr/>
        </p:nvSpPr>
        <p:spPr>
          <a:xfrm>
            <a:off x="4092735" y="9348713"/>
            <a:ext cx="611147" cy="1"/>
          </a:xfrm>
          <a:prstGeom prst="line">
            <a:avLst/>
          </a:prstGeom>
          <a:ln w="889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2     7     6…"/>
          <p:cNvSpPr txBox="1"/>
          <p:nvPr/>
        </p:nvSpPr>
        <p:spPr>
          <a:xfrm>
            <a:off x="331886" y="1843236"/>
            <a:ext cx="12341028" cy="7514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2     7     6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9     </a:t>
            </a:r>
            <a:r>
              <a:rPr>
                <a:solidFill>
                  <a:srgbClr val="FF2600"/>
                </a:solidFill>
              </a:rPr>
              <a:t>5</a:t>
            </a:r>
            <a:r>
              <a:t>     1</a:t>
            </a:r>
          </a:p>
          <a:p>
            <a:pPr>
              <a:defRPr b="0" sz="15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4     3     8</a:t>
            </a:r>
          </a:p>
        </p:txBody>
      </p:sp>
      <p:sp>
        <p:nvSpPr>
          <p:cNvPr id="182" name="What number goes in the middle?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What number goes in the middle?</a:t>
            </a:r>
          </a:p>
        </p:txBody>
      </p:sp>
      <p:sp>
        <p:nvSpPr>
          <p:cNvPr id="183" name="Line"/>
          <p:cNvSpPr/>
          <p:nvPr/>
        </p:nvSpPr>
        <p:spPr>
          <a:xfrm flipV="1">
            <a:off x="4527153" y="2061574"/>
            <a:ext cx="1" cy="7514929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Line"/>
          <p:cNvSpPr/>
          <p:nvPr/>
        </p:nvSpPr>
        <p:spPr>
          <a:xfrm flipV="1">
            <a:off x="8565753" y="2061574"/>
            <a:ext cx="1" cy="7514930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Line"/>
          <p:cNvSpPr/>
          <p:nvPr/>
        </p:nvSpPr>
        <p:spPr>
          <a:xfrm>
            <a:off x="1155005" y="4705059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Line"/>
          <p:cNvSpPr/>
          <p:nvPr/>
        </p:nvSpPr>
        <p:spPr>
          <a:xfrm>
            <a:off x="1053405" y="7194260"/>
            <a:ext cx="10694790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Why?"/>
          <p:cNvSpPr txBox="1"/>
          <p:nvPr/>
        </p:nvSpPr>
        <p:spPr>
          <a:xfrm>
            <a:off x="433486" y="1050783"/>
            <a:ext cx="12341028" cy="1843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0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Why?</a:t>
            </a:r>
          </a:p>
        </p:txBody>
      </p:sp>
      <p:sp>
        <p:nvSpPr>
          <p:cNvPr id="188" name="5 is the only number missing from 1-9"/>
          <p:cNvSpPr txBox="1"/>
          <p:nvPr/>
        </p:nvSpPr>
        <p:spPr>
          <a:xfrm>
            <a:off x="128686" y="85852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defTabSz="531622">
              <a:defRPr b="0" sz="546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 is the only number missing from 1-9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3x…"/>
          <p:cNvSpPr txBox="1"/>
          <p:nvPr/>
        </p:nvSpPr>
        <p:spPr>
          <a:xfrm>
            <a:off x="8902749" y="-95895"/>
            <a:ext cx="3475336" cy="3326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0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3x</a:t>
            </a:r>
          </a:p>
          <a:p>
            <a:pPr>
              <a:defRPr b="0" sz="10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15x</a:t>
            </a:r>
          </a:p>
        </p:txBody>
      </p:sp>
      <p:sp>
        <p:nvSpPr>
          <p:cNvPr id="191" name="Simplify the following:"/>
          <p:cNvSpPr txBox="1"/>
          <p:nvPr/>
        </p:nvSpPr>
        <p:spPr>
          <a:xfrm>
            <a:off x="331886" y="355599"/>
            <a:ext cx="8522247" cy="1196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Simplify the following:</a:t>
            </a:r>
          </a:p>
        </p:txBody>
      </p:sp>
      <p:sp>
        <p:nvSpPr>
          <p:cNvPr id="192" name="Line"/>
          <p:cNvSpPr/>
          <p:nvPr/>
        </p:nvSpPr>
        <p:spPr>
          <a:xfrm>
            <a:off x="9460805" y="1617984"/>
            <a:ext cx="2894263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" name="15"/>
          <p:cNvSpPr txBox="1"/>
          <p:nvPr/>
        </p:nvSpPr>
        <p:spPr>
          <a:xfrm>
            <a:off x="11430049" y="1484709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5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194" name="3"/>
          <p:cNvSpPr txBox="1"/>
          <p:nvPr/>
        </p:nvSpPr>
        <p:spPr>
          <a:xfrm>
            <a:off x="11087149" y="-1191"/>
            <a:ext cx="851199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5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95" name="5…"/>
          <p:cNvSpPr txBox="1"/>
          <p:nvPr/>
        </p:nvSpPr>
        <p:spPr>
          <a:xfrm>
            <a:off x="915268" y="1737890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x</a:t>
            </a:r>
          </a:p>
        </p:txBody>
      </p:sp>
      <p:sp>
        <p:nvSpPr>
          <p:cNvPr id="196" name="Line"/>
          <p:cNvSpPr/>
          <p:nvPr/>
        </p:nvSpPr>
        <p:spPr>
          <a:xfrm>
            <a:off x="1729280" y="3040211"/>
            <a:ext cx="2057761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12"/>
          <p:cNvSpPr txBox="1"/>
          <p:nvPr/>
        </p:nvSpPr>
        <p:spPr>
          <a:xfrm>
            <a:off x="2554647" y="25674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198" name="A."/>
          <p:cNvSpPr txBox="1"/>
          <p:nvPr/>
        </p:nvSpPr>
        <p:spPr>
          <a:xfrm>
            <a:off x="140568" y="23980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A.</a:t>
            </a:r>
          </a:p>
        </p:txBody>
      </p:sp>
      <p:sp>
        <p:nvSpPr>
          <p:cNvPr id="199" name="5…"/>
          <p:cNvSpPr txBox="1"/>
          <p:nvPr/>
        </p:nvSpPr>
        <p:spPr>
          <a:xfrm>
            <a:off x="940668" y="4337744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x</a:t>
            </a:r>
          </a:p>
        </p:txBody>
      </p:sp>
      <p:sp>
        <p:nvSpPr>
          <p:cNvPr id="200" name="Line"/>
          <p:cNvSpPr/>
          <p:nvPr/>
        </p:nvSpPr>
        <p:spPr>
          <a:xfrm>
            <a:off x="1754681" y="5640065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1" name="5"/>
          <p:cNvSpPr txBox="1"/>
          <p:nvPr/>
        </p:nvSpPr>
        <p:spPr>
          <a:xfrm>
            <a:off x="2554647" y="5167337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02" name="B."/>
          <p:cNvSpPr txBox="1"/>
          <p:nvPr/>
        </p:nvSpPr>
        <p:spPr>
          <a:xfrm>
            <a:off x="165968" y="4997896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B.</a:t>
            </a:r>
          </a:p>
        </p:txBody>
      </p:sp>
      <p:sp>
        <p:nvSpPr>
          <p:cNvPr id="203" name="1…"/>
          <p:cNvSpPr txBox="1"/>
          <p:nvPr/>
        </p:nvSpPr>
        <p:spPr>
          <a:xfrm>
            <a:off x="966068" y="6937598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5x</a:t>
            </a:r>
          </a:p>
        </p:txBody>
      </p:sp>
      <p:sp>
        <p:nvSpPr>
          <p:cNvPr id="204" name="Line"/>
          <p:cNvSpPr/>
          <p:nvPr/>
        </p:nvSpPr>
        <p:spPr>
          <a:xfrm>
            <a:off x="1780081" y="8239918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5" name="12"/>
          <p:cNvSpPr txBox="1"/>
          <p:nvPr/>
        </p:nvSpPr>
        <p:spPr>
          <a:xfrm>
            <a:off x="2872147" y="7767191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06" name="C."/>
          <p:cNvSpPr txBox="1"/>
          <p:nvPr/>
        </p:nvSpPr>
        <p:spPr>
          <a:xfrm>
            <a:off x="191368" y="7597750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C.</a:t>
            </a:r>
          </a:p>
        </p:txBody>
      </p:sp>
      <p:sp>
        <p:nvSpPr>
          <p:cNvPr id="207" name="1…"/>
          <p:cNvSpPr txBox="1"/>
          <p:nvPr/>
        </p:nvSpPr>
        <p:spPr>
          <a:xfrm>
            <a:off x="7366868" y="4074690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5x</a:t>
            </a:r>
          </a:p>
        </p:txBody>
      </p:sp>
      <p:sp>
        <p:nvSpPr>
          <p:cNvPr id="208" name="Line"/>
          <p:cNvSpPr/>
          <p:nvPr/>
        </p:nvSpPr>
        <p:spPr>
          <a:xfrm>
            <a:off x="8180881" y="5377011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9" name="5"/>
          <p:cNvSpPr txBox="1"/>
          <p:nvPr/>
        </p:nvSpPr>
        <p:spPr>
          <a:xfrm>
            <a:off x="9196747" y="49042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10" name="D."/>
          <p:cNvSpPr txBox="1"/>
          <p:nvPr/>
        </p:nvSpPr>
        <p:spPr>
          <a:xfrm>
            <a:off x="6592168" y="47348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D.</a:t>
            </a:r>
          </a:p>
        </p:txBody>
      </p:sp>
      <p:sp>
        <p:nvSpPr>
          <p:cNvPr id="211" name="5x"/>
          <p:cNvSpPr txBox="1"/>
          <p:nvPr/>
        </p:nvSpPr>
        <p:spPr>
          <a:xfrm>
            <a:off x="7392268" y="6297190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5x</a:t>
            </a:r>
          </a:p>
        </p:txBody>
      </p:sp>
      <p:sp>
        <p:nvSpPr>
          <p:cNvPr id="212" name="12"/>
          <p:cNvSpPr txBox="1"/>
          <p:nvPr/>
        </p:nvSpPr>
        <p:spPr>
          <a:xfrm>
            <a:off x="9031647" y="71267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13" name="E."/>
          <p:cNvSpPr txBox="1"/>
          <p:nvPr/>
        </p:nvSpPr>
        <p:spPr>
          <a:xfrm>
            <a:off x="6617568" y="73510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3x…"/>
          <p:cNvSpPr txBox="1"/>
          <p:nvPr/>
        </p:nvSpPr>
        <p:spPr>
          <a:xfrm>
            <a:off x="8902749" y="-95895"/>
            <a:ext cx="3475336" cy="3326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0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3x</a:t>
            </a:r>
          </a:p>
          <a:p>
            <a:pPr>
              <a:defRPr b="0" sz="10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15x</a:t>
            </a:r>
          </a:p>
        </p:txBody>
      </p:sp>
      <p:sp>
        <p:nvSpPr>
          <p:cNvPr id="216" name="Simplify the following:"/>
          <p:cNvSpPr txBox="1"/>
          <p:nvPr/>
        </p:nvSpPr>
        <p:spPr>
          <a:xfrm>
            <a:off x="331886" y="355600"/>
            <a:ext cx="8522247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Simplify the following:</a:t>
            </a:r>
          </a:p>
        </p:txBody>
      </p:sp>
      <p:sp>
        <p:nvSpPr>
          <p:cNvPr id="217" name="Line"/>
          <p:cNvSpPr/>
          <p:nvPr/>
        </p:nvSpPr>
        <p:spPr>
          <a:xfrm>
            <a:off x="9460805" y="1617984"/>
            <a:ext cx="2894263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8" name="15"/>
          <p:cNvSpPr txBox="1"/>
          <p:nvPr/>
        </p:nvSpPr>
        <p:spPr>
          <a:xfrm>
            <a:off x="11430049" y="1484709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5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219" name="3"/>
          <p:cNvSpPr txBox="1"/>
          <p:nvPr/>
        </p:nvSpPr>
        <p:spPr>
          <a:xfrm>
            <a:off x="11087149" y="-1191"/>
            <a:ext cx="851199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5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20" name="5…"/>
          <p:cNvSpPr txBox="1"/>
          <p:nvPr/>
        </p:nvSpPr>
        <p:spPr>
          <a:xfrm>
            <a:off x="915268" y="1737890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x</a:t>
            </a:r>
          </a:p>
        </p:txBody>
      </p:sp>
      <p:sp>
        <p:nvSpPr>
          <p:cNvPr id="221" name="Line"/>
          <p:cNvSpPr/>
          <p:nvPr/>
        </p:nvSpPr>
        <p:spPr>
          <a:xfrm>
            <a:off x="1729281" y="3040211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12"/>
          <p:cNvSpPr txBox="1"/>
          <p:nvPr/>
        </p:nvSpPr>
        <p:spPr>
          <a:xfrm>
            <a:off x="2554647" y="25674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23" name="A."/>
          <p:cNvSpPr txBox="1"/>
          <p:nvPr/>
        </p:nvSpPr>
        <p:spPr>
          <a:xfrm>
            <a:off x="140568" y="23980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A.</a:t>
            </a:r>
          </a:p>
        </p:txBody>
      </p:sp>
      <p:sp>
        <p:nvSpPr>
          <p:cNvPr id="224" name="5…"/>
          <p:cNvSpPr txBox="1"/>
          <p:nvPr/>
        </p:nvSpPr>
        <p:spPr>
          <a:xfrm>
            <a:off x="940668" y="4337744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x</a:t>
            </a:r>
          </a:p>
        </p:txBody>
      </p:sp>
      <p:sp>
        <p:nvSpPr>
          <p:cNvPr id="225" name="Line"/>
          <p:cNvSpPr/>
          <p:nvPr/>
        </p:nvSpPr>
        <p:spPr>
          <a:xfrm>
            <a:off x="1754681" y="5640065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6" name="5"/>
          <p:cNvSpPr txBox="1"/>
          <p:nvPr/>
        </p:nvSpPr>
        <p:spPr>
          <a:xfrm>
            <a:off x="2554647" y="5167337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27" name="B."/>
          <p:cNvSpPr txBox="1"/>
          <p:nvPr/>
        </p:nvSpPr>
        <p:spPr>
          <a:xfrm>
            <a:off x="165968" y="4997896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B.</a:t>
            </a:r>
          </a:p>
        </p:txBody>
      </p:sp>
      <p:sp>
        <p:nvSpPr>
          <p:cNvPr id="228" name="1…"/>
          <p:cNvSpPr txBox="1"/>
          <p:nvPr/>
        </p:nvSpPr>
        <p:spPr>
          <a:xfrm>
            <a:off x="966068" y="6937598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5x</a:t>
            </a:r>
          </a:p>
        </p:txBody>
      </p:sp>
      <p:sp>
        <p:nvSpPr>
          <p:cNvPr id="229" name="Line"/>
          <p:cNvSpPr/>
          <p:nvPr/>
        </p:nvSpPr>
        <p:spPr>
          <a:xfrm>
            <a:off x="1780081" y="8239918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0" name="12"/>
          <p:cNvSpPr txBox="1"/>
          <p:nvPr/>
        </p:nvSpPr>
        <p:spPr>
          <a:xfrm>
            <a:off x="2872147" y="7767191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31" name="C."/>
          <p:cNvSpPr txBox="1"/>
          <p:nvPr/>
        </p:nvSpPr>
        <p:spPr>
          <a:xfrm>
            <a:off x="191368" y="7597750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C.</a:t>
            </a:r>
          </a:p>
        </p:txBody>
      </p:sp>
      <p:sp>
        <p:nvSpPr>
          <p:cNvPr id="232" name="1…"/>
          <p:cNvSpPr txBox="1"/>
          <p:nvPr/>
        </p:nvSpPr>
        <p:spPr>
          <a:xfrm>
            <a:off x="7366868" y="4074690"/>
            <a:ext cx="3475337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5x</a:t>
            </a:r>
          </a:p>
        </p:txBody>
      </p:sp>
      <p:sp>
        <p:nvSpPr>
          <p:cNvPr id="233" name="Line"/>
          <p:cNvSpPr/>
          <p:nvPr/>
        </p:nvSpPr>
        <p:spPr>
          <a:xfrm>
            <a:off x="8180881" y="5377011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4" name="5"/>
          <p:cNvSpPr txBox="1"/>
          <p:nvPr/>
        </p:nvSpPr>
        <p:spPr>
          <a:xfrm>
            <a:off x="9196747" y="49042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35" name="D."/>
          <p:cNvSpPr txBox="1"/>
          <p:nvPr/>
        </p:nvSpPr>
        <p:spPr>
          <a:xfrm>
            <a:off x="6592168" y="47348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D.</a:t>
            </a:r>
          </a:p>
        </p:txBody>
      </p:sp>
      <p:sp>
        <p:nvSpPr>
          <p:cNvPr id="236" name="5x"/>
          <p:cNvSpPr txBox="1"/>
          <p:nvPr/>
        </p:nvSpPr>
        <p:spPr>
          <a:xfrm>
            <a:off x="7392268" y="6297190"/>
            <a:ext cx="3475337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5x</a:t>
            </a:r>
          </a:p>
        </p:txBody>
      </p:sp>
      <p:sp>
        <p:nvSpPr>
          <p:cNvPr id="237" name="12"/>
          <p:cNvSpPr txBox="1"/>
          <p:nvPr/>
        </p:nvSpPr>
        <p:spPr>
          <a:xfrm>
            <a:off x="9031647" y="71267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38" name="E."/>
          <p:cNvSpPr txBox="1"/>
          <p:nvPr/>
        </p:nvSpPr>
        <p:spPr>
          <a:xfrm>
            <a:off x="6617568" y="73510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3x…"/>
          <p:cNvSpPr txBox="1"/>
          <p:nvPr/>
        </p:nvSpPr>
        <p:spPr>
          <a:xfrm>
            <a:off x="8902749" y="-95895"/>
            <a:ext cx="3475336" cy="3326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0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3x</a:t>
            </a:r>
          </a:p>
          <a:p>
            <a:pPr>
              <a:defRPr b="0" sz="10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15x</a:t>
            </a:r>
          </a:p>
        </p:txBody>
      </p:sp>
      <p:sp>
        <p:nvSpPr>
          <p:cNvPr id="241" name="Simplify the following:"/>
          <p:cNvSpPr txBox="1"/>
          <p:nvPr/>
        </p:nvSpPr>
        <p:spPr>
          <a:xfrm>
            <a:off x="331886" y="355600"/>
            <a:ext cx="8522247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Simplify the following:</a:t>
            </a:r>
          </a:p>
        </p:txBody>
      </p:sp>
      <p:sp>
        <p:nvSpPr>
          <p:cNvPr id="242" name="Line"/>
          <p:cNvSpPr/>
          <p:nvPr/>
        </p:nvSpPr>
        <p:spPr>
          <a:xfrm>
            <a:off x="9460805" y="1617984"/>
            <a:ext cx="2894263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3" name="15"/>
          <p:cNvSpPr txBox="1"/>
          <p:nvPr/>
        </p:nvSpPr>
        <p:spPr>
          <a:xfrm>
            <a:off x="11430049" y="1484709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5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244" name="3"/>
          <p:cNvSpPr txBox="1"/>
          <p:nvPr/>
        </p:nvSpPr>
        <p:spPr>
          <a:xfrm>
            <a:off x="11087149" y="-1191"/>
            <a:ext cx="851199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5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45" name="5…"/>
          <p:cNvSpPr txBox="1"/>
          <p:nvPr/>
        </p:nvSpPr>
        <p:spPr>
          <a:xfrm>
            <a:off x="915268" y="1737890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x</a:t>
            </a:r>
          </a:p>
        </p:txBody>
      </p:sp>
      <p:sp>
        <p:nvSpPr>
          <p:cNvPr id="246" name="Line"/>
          <p:cNvSpPr/>
          <p:nvPr/>
        </p:nvSpPr>
        <p:spPr>
          <a:xfrm>
            <a:off x="1729281" y="3040211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7" name="12"/>
          <p:cNvSpPr txBox="1"/>
          <p:nvPr/>
        </p:nvSpPr>
        <p:spPr>
          <a:xfrm>
            <a:off x="2554647" y="25674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48" name="A."/>
          <p:cNvSpPr txBox="1"/>
          <p:nvPr/>
        </p:nvSpPr>
        <p:spPr>
          <a:xfrm>
            <a:off x="140568" y="23980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A.</a:t>
            </a:r>
          </a:p>
        </p:txBody>
      </p:sp>
      <p:sp>
        <p:nvSpPr>
          <p:cNvPr id="249" name="5…"/>
          <p:cNvSpPr txBox="1"/>
          <p:nvPr/>
        </p:nvSpPr>
        <p:spPr>
          <a:xfrm>
            <a:off x="940668" y="4337744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x</a:t>
            </a:r>
          </a:p>
        </p:txBody>
      </p:sp>
      <p:sp>
        <p:nvSpPr>
          <p:cNvPr id="250" name="Line"/>
          <p:cNvSpPr/>
          <p:nvPr/>
        </p:nvSpPr>
        <p:spPr>
          <a:xfrm>
            <a:off x="1754681" y="5640065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1" name="5"/>
          <p:cNvSpPr txBox="1"/>
          <p:nvPr/>
        </p:nvSpPr>
        <p:spPr>
          <a:xfrm>
            <a:off x="2554647" y="5167337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52" name="B."/>
          <p:cNvSpPr txBox="1"/>
          <p:nvPr/>
        </p:nvSpPr>
        <p:spPr>
          <a:xfrm>
            <a:off x="165968" y="4997896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B.</a:t>
            </a:r>
          </a:p>
        </p:txBody>
      </p:sp>
      <p:sp>
        <p:nvSpPr>
          <p:cNvPr id="253" name="1…"/>
          <p:cNvSpPr txBox="1"/>
          <p:nvPr/>
        </p:nvSpPr>
        <p:spPr>
          <a:xfrm>
            <a:off x="966068" y="6937598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5x</a:t>
            </a:r>
          </a:p>
        </p:txBody>
      </p:sp>
      <p:sp>
        <p:nvSpPr>
          <p:cNvPr id="254" name="Line"/>
          <p:cNvSpPr/>
          <p:nvPr/>
        </p:nvSpPr>
        <p:spPr>
          <a:xfrm>
            <a:off x="1780081" y="8239918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5" name="12"/>
          <p:cNvSpPr txBox="1"/>
          <p:nvPr/>
        </p:nvSpPr>
        <p:spPr>
          <a:xfrm>
            <a:off x="2872147" y="7767191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56" name="C."/>
          <p:cNvSpPr txBox="1"/>
          <p:nvPr/>
        </p:nvSpPr>
        <p:spPr>
          <a:xfrm>
            <a:off x="191368" y="7597750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C.</a:t>
            </a:r>
          </a:p>
        </p:txBody>
      </p:sp>
      <p:sp>
        <p:nvSpPr>
          <p:cNvPr id="257" name="1…"/>
          <p:cNvSpPr txBox="1"/>
          <p:nvPr/>
        </p:nvSpPr>
        <p:spPr>
          <a:xfrm>
            <a:off x="7366868" y="4074690"/>
            <a:ext cx="3475337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5x</a:t>
            </a:r>
          </a:p>
        </p:txBody>
      </p:sp>
      <p:sp>
        <p:nvSpPr>
          <p:cNvPr id="258" name="Line"/>
          <p:cNvSpPr/>
          <p:nvPr/>
        </p:nvSpPr>
        <p:spPr>
          <a:xfrm>
            <a:off x="8180881" y="5377011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5"/>
          <p:cNvSpPr txBox="1"/>
          <p:nvPr/>
        </p:nvSpPr>
        <p:spPr>
          <a:xfrm>
            <a:off x="9196747" y="49042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60" name="D."/>
          <p:cNvSpPr txBox="1"/>
          <p:nvPr/>
        </p:nvSpPr>
        <p:spPr>
          <a:xfrm>
            <a:off x="6592168" y="47348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D.</a:t>
            </a:r>
          </a:p>
        </p:txBody>
      </p:sp>
      <p:sp>
        <p:nvSpPr>
          <p:cNvPr id="261" name="5x"/>
          <p:cNvSpPr txBox="1"/>
          <p:nvPr/>
        </p:nvSpPr>
        <p:spPr>
          <a:xfrm>
            <a:off x="7392268" y="6297190"/>
            <a:ext cx="3475337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5x</a:t>
            </a:r>
          </a:p>
        </p:txBody>
      </p:sp>
      <p:sp>
        <p:nvSpPr>
          <p:cNvPr id="262" name="12"/>
          <p:cNvSpPr txBox="1"/>
          <p:nvPr/>
        </p:nvSpPr>
        <p:spPr>
          <a:xfrm>
            <a:off x="9031647" y="7126783"/>
            <a:ext cx="992387" cy="945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63" name="E."/>
          <p:cNvSpPr txBox="1"/>
          <p:nvPr/>
        </p:nvSpPr>
        <p:spPr>
          <a:xfrm>
            <a:off x="6617568" y="7351042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E.</a:t>
            </a:r>
          </a:p>
        </p:txBody>
      </p:sp>
      <p:sp>
        <p:nvSpPr>
          <p:cNvPr id="264" name="Rounded Rectangle"/>
          <p:cNvSpPr/>
          <p:nvPr/>
        </p:nvSpPr>
        <p:spPr>
          <a:xfrm>
            <a:off x="165100" y="6965391"/>
            <a:ext cx="4434831" cy="2549055"/>
          </a:xfrm>
          <a:prstGeom prst="roundRect">
            <a:avLst>
              <a:gd name="adj" fmla="val 15000"/>
            </a:avLst>
          </a:prstGeom>
          <a:ln w="152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3x…"/>
          <p:cNvSpPr txBox="1"/>
          <p:nvPr/>
        </p:nvSpPr>
        <p:spPr>
          <a:xfrm>
            <a:off x="8902749" y="-95895"/>
            <a:ext cx="3475336" cy="3326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0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3x</a:t>
            </a:r>
          </a:p>
          <a:p>
            <a:pPr>
              <a:defRPr b="0" sz="10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15x</a:t>
            </a:r>
          </a:p>
        </p:txBody>
      </p:sp>
      <p:sp>
        <p:nvSpPr>
          <p:cNvPr id="267" name="Simplify the following:"/>
          <p:cNvSpPr txBox="1"/>
          <p:nvPr/>
        </p:nvSpPr>
        <p:spPr>
          <a:xfrm>
            <a:off x="331886" y="355600"/>
            <a:ext cx="8522247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Simplify the following:</a:t>
            </a:r>
          </a:p>
        </p:txBody>
      </p:sp>
      <p:sp>
        <p:nvSpPr>
          <p:cNvPr id="268" name="Line"/>
          <p:cNvSpPr/>
          <p:nvPr/>
        </p:nvSpPr>
        <p:spPr>
          <a:xfrm>
            <a:off x="9460805" y="1617984"/>
            <a:ext cx="2894263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9" name="15"/>
          <p:cNvSpPr txBox="1"/>
          <p:nvPr/>
        </p:nvSpPr>
        <p:spPr>
          <a:xfrm>
            <a:off x="11430049" y="1484709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5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270" name="3"/>
          <p:cNvSpPr txBox="1"/>
          <p:nvPr/>
        </p:nvSpPr>
        <p:spPr>
          <a:xfrm>
            <a:off x="11087149" y="-1191"/>
            <a:ext cx="851199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5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71" name="Line"/>
          <p:cNvSpPr/>
          <p:nvPr/>
        </p:nvSpPr>
        <p:spPr>
          <a:xfrm>
            <a:off x="4734737" y="5006950"/>
            <a:ext cx="77864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2" name="1…"/>
          <p:cNvSpPr txBox="1"/>
          <p:nvPr/>
        </p:nvSpPr>
        <p:spPr>
          <a:xfrm>
            <a:off x="966068" y="6937598"/>
            <a:ext cx="3475336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</a:t>
            </a:r>
          </a:p>
          <a:p>
            <a: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5x</a:t>
            </a:r>
          </a:p>
        </p:txBody>
      </p:sp>
      <p:sp>
        <p:nvSpPr>
          <p:cNvPr id="273" name="Line"/>
          <p:cNvSpPr/>
          <p:nvPr/>
        </p:nvSpPr>
        <p:spPr>
          <a:xfrm>
            <a:off x="1780081" y="8239918"/>
            <a:ext cx="20577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4" name="12"/>
          <p:cNvSpPr txBox="1"/>
          <p:nvPr/>
        </p:nvSpPr>
        <p:spPr>
          <a:xfrm>
            <a:off x="2872147" y="7767191"/>
            <a:ext cx="992387" cy="945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3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75" name="C."/>
          <p:cNvSpPr txBox="1"/>
          <p:nvPr/>
        </p:nvSpPr>
        <p:spPr>
          <a:xfrm>
            <a:off x="191368" y="7597750"/>
            <a:ext cx="1572470" cy="141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7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C.</a:t>
            </a:r>
          </a:p>
        </p:txBody>
      </p:sp>
      <p:sp>
        <p:nvSpPr>
          <p:cNvPr id="276" name="3 ÷ 3 = 1…"/>
          <p:cNvSpPr txBox="1"/>
          <p:nvPr/>
        </p:nvSpPr>
        <p:spPr>
          <a:xfrm>
            <a:off x="393083" y="2057077"/>
            <a:ext cx="3993556" cy="2845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25779">
              <a:defRPr b="0" sz="67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3 ÷ 3 =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1</a:t>
            </a:r>
          </a:p>
          <a:p>
            <a:pPr defTabSz="525779">
              <a:defRPr b="0" sz="67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15 ÷ 3 =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5</a:t>
            </a:r>
          </a:p>
        </p:txBody>
      </p:sp>
      <p:sp>
        <p:nvSpPr>
          <p:cNvPr id="277" name="Line"/>
          <p:cNvSpPr/>
          <p:nvPr/>
        </p:nvSpPr>
        <p:spPr>
          <a:xfrm>
            <a:off x="182438" y="3842134"/>
            <a:ext cx="4414845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8" name="x  = xxxxx…"/>
          <p:cNvSpPr txBox="1"/>
          <p:nvPr/>
        </p:nvSpPr>
        <p:spPr>
          <a:xfrm>
            <a:off x="4251948" y="3270845"/>
            <a:ext cx="8752038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08254">
              <a:defRPr b="0" sz="6525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  <a:p>
            <a:pPr defTabSz="508254">
              <a:defRPr b="0" sz="6525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rPr sz="4350"/>
              <a:t>x</a:t>
            </a:r>
            <a:r>
              <a:rPr sz="2175"/>
              <a:t> </a:t>
            </a:r>
            <a:r>
              <a:rPr sz="4350"/>
              <a:t> </a:t>
            </a:r>
            <a:r>
              <a:rPr sz="2610"/>
              <a:t>= 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endParaRPr sz="4350"/>
          </a:p>
          <a:p>
            <a:pPr defTabSz="508254">
              <a:defRPr b="0" sz="6525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rPr sz="4350"/>
              <a:t>x  </a:t>
            </a:r>
            <a:r>
              <a:rPr sz="2610"/>
              <a:t>= 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</a:p>
        </p:txBody>
      </p:sp>
      <p:sp>
        <p:nvSpPr>
          <p:cNvPr id="279" name="15"/>
          <p:cNvSpPr txBox="1"/>
          <p:nvPr/>
        </p:nvSpPr>
        <p:spPr>
          <a:xfrm>
            <a:off x="5031147" y="4887614"/>
            <a:ext cx="669826" cy="492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2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280" name="Rounded Rectangle"/>
          <p:cNvSpPr/>
          <p:nvPr/>
        </p:nvSpPr>
        <p:spPr>
          <a:xfrm>
            <a:off x="165100" y="6965391"/>
            <a:ext cx="4434831" cy="2549055"/>
          </a:xfrm>
          <a:prstGeom prst="roundRect">
            <a:avLst>
              <a:gd name="adj" fmla="val 15000"/>
            </a:avLst>
          </a:prstGeom>
          <a:ln w="152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1" name="3"/>
          <p:cNvSpPr txBox="1"/>
          <p:nvPr/>
        </p:nvSpPr>
        <p:spPr>
          <a:xfrm>
            <a:off x="7647347" y="4219227"/>
            <a:ext cx="669826" cy="492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2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82" name="Line"/>
          <p:cNvSpPr/>
          <p:nvPr/>
        </p:nvSpPr>
        <p:spPr>
          <a:xfrm>
            <a:off x="4849037" y="6734150"/>
            <a:ext cx="7786460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3" name="= xxxxx…"/>
          <p:cNvSpPr txBox="1"/>
          <p:nvPr/>
        </p:nvSpPr>
        <p:spPr>
          <a:xfrm>
            <a:off x="4366248" y="4998045"/>
            <a:ext cx="8752037" cy="2414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08254">
              <a:defRPr b="0" sz="6525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  <a:p>
            <a:pPr defTabSz="508254">
              <a:defRPr b="0" sz="6525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rPr sz="2175"/>
              <a:t> </a:t>
            </a:r>
            <a:r>
              <a:rPr sz="4350"/>
              <a:t> </a:t>
            </a:r>
            <a:r>
              <a:rPr sz="2610"/>
              <a:t>= 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endParaRPr sz="4350"/>
          </a:p>
          <a:p>
            <a:pPr defTabSz="508254">
              <a:defRPr b="0" sz="6525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/>
              <a:t>  </a:t>
            </a:r>
            <a:r>
              <a:rPr sz="2610"/>
              <a:t>= 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435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  <a:r>
              <a:rPr sz="2175"/>
              <a:t>x</a:t>
            </a:r>
            <a:r>
              <a:rPr sz="4350"/>
              <a:t>x</a:t>
            </a:r>
          </a:p>
        </p:txBody>
      </p:sp>
      <p:sp>
        <p:nvSpPr>
          <p:cNvPr id="284" name="12"/>
          <p:cNvSpPr txBox="1"/>
          <p:nvPr/>
        </p:nvSpPr>
        <p:spPr>
          <a:xfrm>
            <a:off x="5145447" y="6614814"/>
            <a:ext cx="669826" cy="492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2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85" name="Line"/>
          <p:cNvSpPr/>
          <p:nvPr/>
        </p:nvSpPr>
        <p:spPr>
          <a:xfrm flipV="1">
            <a:off x="8564466" y="6246514"/>
            <a:ext cx="1" cy="439714"/>
          </a:xfrm>
          <a:prstGeom prst="line">
            <a:avLst/>
          </a:pr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6" name="Line"/>
          <p:cNvSpPr/>
          <p:nvPr/>
        </p:nvSpPr>
        <p:spPr>
          <a:xfrm flipV="1">
            <a:off x="8996267" y="6259214"/>
            <a:ext cx="1" cy="439714"/>
          </a:xfrm>
          <a:prstGeom prst="line">
            <a:avLst/>
          </a:pr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7" name="Line"/>
          <p:cNvSpPr/>
          <p:nvPr/>
        </p:nvSpPr>
        <p:spPr>
          <a:xfrm flipV="1">
            <a:off x="9453467" y="6246514"/>
            <a:ext cx="1" cy="439714"/>
          </a:xfrm>
          <a:prstGeom prst="line">
            <a:avLst/>
          </a:pr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8" name="Line"/>
          <p:cNvSpPr/>
          <p:nvPr/>
        </p:nvSpPr>
        <p:spPr>
          <a:xfrm flipV="1">
            <a:off x="11418242" y="6906914"/>
            <a:ext cx="1" cy="439714"/>
          </a:xfrm>
          <a:prstGeom prst="line">
            <a:avLst/>
          </a:pr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9" name="Line"/>
          <p:cNvSpPr/>
          <p:nvPr/>
        </p:nvSpPr>
        <p:spPr>
          <a:xfrm flipV="1">
            <a:off x="11850042" y="6919614"/>
            <a:ext cx="1" cy="439714"/>
          </a:xfrm>
          <a:prstGeom prst="line">
            <a:avLst/>
          </a:pr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Line"/>
          <p:cNvSpPr/>
          <p:nvPr/>
        </p:nvSpPr>
        <p:spPr>
          <a:xfrm flipV="1">
            <a:off x="12307242" y="6906914"/>
            <a:ext cx="1" cy="439714"/>
          </a:xfrm>
          <a:prstGeom prst="line">
            <a:avLst/>
          </a:pr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heck Your Math Smarts"/>
          <p:cNvSpPr txBox="1"/>
          <p:nvPr>
            <p:ph type="ctrTitle"/>
          </p:nvPr>
        </p:nvSpPr>
        <p:spPr>
          <a:xfrm>
            <a:off x="331886" y="495300"/>
            <a:ext cx="12341028" cy="167496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Check Your Math Smarts</a:t>
            </a:r>
          </a:p>
        </p:txBody>
      </p:sp>
      <p:sp>
        <p:nvSpPr>
          <p:cNvPr id="122" name="See how fast you can come up with the correct answer.…"/>
          <p:cNvSpPr txBox="1"/>
          <p:nvPr/>
        </p:nvSpPr>
        <p:spPr>
          <a:xfrm>
            <a:off x="331886" y="2667000"/>
            <a:ext cx="12341028" cy="5623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7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See how fast you can come up with the correct answer.</a:t>
            </a:r>
          </a:p>
          <a:p>
            <a:pPr>
              <a:defRPr b="0" sz="7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  <a:p>
            <a:pPr>
              <a:defRPr b="0" sz="70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When you think you have it, raise your hand.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6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337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+"/>
          <p:cNvSpPr txBox="1"/>
          <p:nvPr/>
        </p:nvSpPr>
        <p:spPr>
          <a:xfrm>
            <a:off x="1959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295" name="="/>
          <p:cNvSpPr txBox="1"/>
          <p:nvPr/>
        </p:nvSpPr>
        <p:spPr>
          <a:xfrm>
            <a:off x="8885088" y="20056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296" name="12"/>
          <p:cNvSpPr txBox="1"/>
          <p:nvPr/>
        </p:nvSpPr>
        <p:spPr>
          <a:xfrm>
            <a:off x="9913491" y="17869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297" name="+"/>
          <p:cNvSpPr txBox="1"/>
          <p:nvPr/>
        </p:nvSpPr>
        <p:spPr>
          <a:xfrm>
            <a:off x="5261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298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881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Substitute emojis for numbers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Substitute emojis for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0564" y="3838182"/>
            <a:ext cx="3981023" cy="17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6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337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04" name="+"/>
          <p:cNvSpPr txBox="1"/>
          <p:nvPr/>
        </p:nvSpPr>
        <p:spPr>
          <a:xfrm>
            <a:off x="1959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05" name="="/>
          <p:cNvSpPr txBox="1"/>
          <p:nvPr/>
        </p:nvSpPr>
        <p:spPr>
          <a:xfrm>
            <a:off x="8885088" y="20056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06" name="12"/>
          <p:cNvSpPr txBox="1"/>
          <p:nvPr/>
        </p:nvSpPr>
        <p:spPr>
          <a:xfrm>
            <a:off x="9913491" y="17869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307" name="+"/>
          <p:cNvSpPr txBox="1"/>
          <p:nvPr/>
        </p:nvSpPr>
        <p:spPr>
          <a:xfrm>
            <a:off x="5261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308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881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09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210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11" name="+"/>
          <p:cNvSpPr txBox="1"/>
          <p:nvPr/>
        </p:nvSpPr>
        <p:spPr>
          <a:xfrm>
            <a:off x="1946423" y="37037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12" name="="/>
          <p:cNvSpPr txBox="1"/>
          <p:nvPr/>
        </p:nvSpPr>
        <p:spPr>
          <a:xfrm>
            <a:off x="8872388" y="38217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13" name="16"/>
          <p:cNvSpPr txBox="1"/>
          <p:nvPr/>
        </p:nvSpPr>
        <p:spPr>
          <a:xfrm>
            <a:off x="9900791" y="36030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16</a:t>
            </a:r>
          </a:p>
        </p:txBody>
      </p:sp>
      <p:sp>
        <p:nvSpPr>
          <p:cNvPr id="314" name="+"/>
          <p:cNvSpPr txBox="1"/>
          <p:nvPr/>
        </p:nvSpPr>
        <p:spPr>
          <a:xfrm>
            <a:off x="5248423" y="37037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15" name="Substitute emojis for numbers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Substitute emojis for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0564" y="3838182"/>
            <a:ext cx="3981023" cy="17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6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337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+"/>
          <p:cNvSpPr txBox="1"/>
          <p:nvPr/>
        </p:nvSpPr>
        <p:spPr>
          <a:xfrm>
            <a:off x="1959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21" name="="/>
          <p:cNvSpPr txBox="1"/>
          <p:nvPr/>
        </p:nvSpPr>
        <p:spPr>
          <a:xfrm>
            <a:off x="8885088" y="20056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22" name="12"/>
          <p:cNvSpPr txBox="1"/>
          <p:nvPr/>
        </p:nvSpPr>
        <p:spPr>
          <a:xfrm>
            <a:off x="9913491" y="17869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323" name="+"/>
          <p:cNvSpPr txBox="1"/>
          <p:nvPr/>
        </p:nvSpPr>
        <p:spPr>
          <a:xfrm>
            <a:off x="5261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324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881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5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09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6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210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27" name="+"/>
          <p:cNvSpPr txBox="1"/>
          <p:nvPr/>
        </p:nvSpPr>
        <p:spPr>
          <a:xfrm>
            <a:off x="1946423" y="37037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28" name="="/>
          <p:cNvSpPr txBox="1"/>
          <p:nvPr/>
        </p:nvSpPr>
        <p:spPr>
          <a:xfrm>
            <a:off x="8872388" y="38217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29" name="16"/>
          <p:cNvSpPr txBox="1"/>
          <p:nvPr/>
        </p:nvSpPr>
        <p:spPr>
          <a:xfrm>
            <a:off x="9900791" y="36030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16</a:t>
            </a:r>
          </a:p>
        </p:txBody>
      </p:sp>
      <p:sp>
        <p:nvSpPr>
          <p:cNvPr id="330" name="+"/>
          <p:cNvSpPr txBox="1"/>
          <p:nvPr/>
        </p:nvSpPr>
        <p:spPr>
          <a:xfrm>
            <a:off x="5248423" y="37037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331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2364" y="5822135"/>
            <a:ext cx="3981023" cy="1749772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="/>
          <p:cNvSpPr txBox="1"/>
          <p:nvPr/>
        </p:nvSpPr>
        <p:spPr>
          <a:xfrm>
            <a:off x="7754788" y="5738568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33" name="40"/>
          <p:cNvSpPr txBox="1"/>
          <p:nvPr/>
        </p:nvSpPr>
        <p:spPr>
          <a:xfrm>
            <a:off x="8783191" y="5519890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334" name="x"/>
          <p:cNvSpPr txBox="1"/>
          <p:nvPr/>
        </p:nvSpPr>
        <p:spPr>
          <a:xfrm>
            <a:off x="4207023" y="55198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x</a:t>
            </a:r>
          </a:p>
        </p:txBody>
      </p:sp>
      <p:pic>
        <p:nvPicPr>
          <p:cNvPr id="335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12816" y="5868661"/>
            <a:ext cx="1709194" cy="1656719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Substitute emojis for numbers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Substitute emojis for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0564" y="3838182"/>
            <a:ext cx="3981023" cy="17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39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6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337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+"/>
          <p:cNvSpPr txBox="1"/>
          <p:nvPr/>
        </p:nvSpPr>
        <p:spPr>
          <a:xfrm>
            <a:off x="1959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42" name="="/>
          <p:cNvSpPr txBox="1"/>
          <p:nvPr/>
        </p:nvSpPr>
        <p:spPr>
          <a:xfrm>
            <a:off x="8885088" y="20056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43" name="12"/>
          <p:cNvSpPr txBox="1"/>
          <p:nvPr/>
        </p:nvSpPr>
        <p:spPr>
          <a:xfrm>
            <a:off x="9913491" y="17869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344" name="+"/>
          <p:cNvSpPr txBox="1"/>
          <p:nvPr/>
        </p:nvSpPr>
        <p:spPr>
          <a:xfrm>
            <a:off x="5261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345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881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6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09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210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+"/>
          <p:cNvSpPr txBox="1"/>
          <p:nvPr/>
        </p:nvSpPr>
        <p:spPr>
          <a:xfrm>
            <a:off x="1946423" y="37037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49" name="="/>
          <p:cNvSpPr txBox="1"/>
          <p:nvPr/>
        </p:nvSpPr>
        <p:spPr>
          <a:xfrm>
            <a:off x="8872388" y="38217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50" name="16"/>
          <p:cNvSpPr txBox="1"/>
          <p:nvPr/>
        </p:nvSpPr>
        <p:spPr>
          <a:xfrm>
            <a:off x="9900791" y="36030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16</a:t>
            </a:r>
          </a:p>
        </p:txBody>
      </p:sp>
      <p:sp>
        <p:nvSpPr>
          <p:cNvPr id="351" name="+"/>
          <p:cNvSpPr txBox="1"/>
          <p:nvPr/>
        </p:nvSpPr>
        <p:spPr>
          <a:xfrm>
            <a:off x="5248423" y="37037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352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2364" y="5822135"/>
            <a:ext cx="3981023" cy="1749772"/>
          </a:xfrm>
          <a:prstGeom prst="rect">
            <a:avLst/>
          </a:prstGeom>
          <a:ln w="12700">
            <a:miter lim="400000"/>
          </a:ln>
        </p:spPr>
      </p:pic>
      <p:sp>
        <p:nvSpPr>
          <p:cNvPr id="353" name="="/>
          <p:cNvSpPr txBox="1"/>
          <p:nvPr/>
        </p:nvSpPr>
        <p:spPr>
          <a:xfrm>
            <a:off x="7754788" y="5738568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54" name="40"/>
          <p:cNvSpPr txBox="1"/>
          <p:nvPr/>
        </p:nvSpPr>
        <p:spPr>
          <a:xfrm>
            <a:off x="8783191" y="5519890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355" name="x"/>
          <p:cNvSpPr txBox="1"/>
          <p:nvPr/>
        </p:nvSpPr>
        <p:spPr>
          <a:xfrm>
            <a:off x="4207023" y="55198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x</a:t>
            </a:r>
          </a:p>
        </p:txBody>
      </p:sp>
      <p:pic>
        <p:nvPicPr>
          <p:cNvPr id="356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12816" y="5868661"/>
            <a:ext cx="1709194" cy="1656719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="/>
          <p:cNvSpPr txBox="1"/>
          <p:nvPr/>
        </p:nvSpPr>
        <p:spPr>
          <a:xfrm>
            <a:off x="7716688" y="7541968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58" name="?"/>
          <p:cNvSpPr txBox="1"/>
          <p:nvPr/>
        </p:nvSpPr>
        <p:spPr>
          <a:xfrm>
            <a:off x="8745091" y="7323290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359" name="x"/>
          <p:cNvSpPr txBox="1"/>
          <p:nvPr/>
        </p:nvSpPr>
        <p:spPr>
          <a:xfrm>
            <a:off x="4168923" y="73232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x</a:t>
            </a:r>
          </a:p>
        </p:txBody>
      </p:sp>
      <p:pic>
        <p:nvPicPr>
          <p:cNvPr id="360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02879" y="7873710"/>
            <a:ext cx="1709193" cy="1656718"/>
          </a:xfrm>
          <a:prstGeom prst="rect">
            <a:avLst/>
          </a:prstGeom>
          <a:ln w="12700">
            <a:miter lim="400000"/>
          </a:ln>
        </p:spPr>
      </p:pic>
      <p:pic>
        <p:nvPicPr>
          <p:cNvPr id="361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24455" y="7907764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62" name="Substitute emojis for numbers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Substitute emojis for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0564" y="3838182"/>
            <a:ext cx="3981023" cy="17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6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66" name="Substitute emojis for numbers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Substitute emojis for numbers</a:t>
            </a:r>
          </a:p>
        </p:txBody>
      </p:sp>
      <p:pic>
        <p:nvPicPr>
          <p:cNvPr id="367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337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+"/>
          <p:cNvSpPr txBox="1"/>
          <p:nvPr/>
        </p:nvSpPr>
        <p:spPr>
          <a:xfrm>
            <a:off x="1959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69" name="="/>
          <p:cNvSpPr txBox="1"/>
          <p:nvPr/>
        </p:nvSpPr>
        <p:spPr>
          <a:xfrm>
            <a:off x="8885088" y="20056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70" name="12"/>
          <p:cNvSpPr txBox="1"/>
          <p:nvPr/>
        </p:nvSpPr>
        <p:spPr>
          <a:xfrm>
            <a:off x="9913491" y="17869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371" name="+"/>
          <p:cNvSpPr txBox="1"/>
          <p:nvPr/>
        </p:nvSpPr>
        <p:spPr>
          <a:xfrm>
            <a:off x="5261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372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881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3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09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210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75" name="+"/>
          <p:cNvSpPr txBox="1"/>
          <p:nvPr/>
        </p:nvSpPr>
        <p:spPr>
          <a:xfrm>
            <a:off x="1946423" y="37037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76" name="="/>
          <p:cNvSpPr txBox="1"/>
          <p:nvPr/>
        </p:nvSpPr>
        <p:spPr>
          <a:xfrm>
            <a:off x="8872388" y="38217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77" name="16"/>
          <p:cNvSpPr txBox="1"/>
          <p:nvPr/>
        </p:nvSpPr>
        <p:spPr>
          <a:xfrm>
            <a:off x="9900791" y="36030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16</a:t>
            </a:r>
          </a:p>
        </p:txBody>
      </p:sp>
      <p:sp>
        <p:nvSpPr>
          <p:cNvPr id="378" name="+"/>
          <p:cNvSpPr txBox="1"/>
          <p:nvPr/>
        </p:nvSpPr>
        <p:spPr>
          <a:xfrm>
            <a:off x="5248423" y="37037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379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2364" y="5695135"/>
            <a:ext cx="3981023" cy="1749772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="/>
          <p:cNvSpPr txBox="1"/>
          <p:nvPr/>
        </p:nvSpPr>
        <p:spPr>
          <a:xfrm>
            <a:off x="7754788" y="5611568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81" name="40"/>
          <p:cNvSpPr txBox="1"/>
          <p:nvPr/>
        </p:nvSpPr>
        <p:spPr>
          <a:xfrm>
            <a:off x="8783191" y="5392890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382" name="x"/>
          <p:cNvSpPr txBox="1"/>
          <p:nvPr/>
        </p:nvSpPr>
        <p:spPr>
          <a:xfrm>
            <a:off x="4207023" y="53928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x</a:t>
            </a:r>
          </a:p>
        </p:txBody>
      </p:sp>
      <p:pic>
        <p:nvPicPr>
          <p:cNvPr id="383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12816" y="5741661"/>
            <a:ext cx="1709194" cy="1656719"/>
          </a:xfrm>
          <a:prstGeom prst="rect">
            <a:avLst/>
          </a:prstGeom>
          <a:ln w="12700">
            <a:miter lim="400000"/>
          </a:ln>
        </p:spPr>
      </p:pic>
      <p:sp>
        <p:nvSpPr>
          <p:cNvPr id="384" name="="/>
          <p:cNvSpPr txBox="1"/>
          <p:nvPr/>
        </p:nvSpPr>
        <p:spPr>
          <a:xfrm>
            <a:off x="7716688" y="7389568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85" name="20"/>
          <p:cNvSpPr txBox="1"/>
          <p:nvPr/>
        </p:nvSpPr>
        <p:spPr>
          <a:xfrm>
            <a:off x="8745091" y="7170890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386" name="x"/>
          <p:cNvSpPr txBox="1"/>
          <p:nvPr/>
        </p:nvSpPr>
        <p:spPr>
          <a:xfrm>
            <a:off x="4168923" y="71708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x</a:t>
            </a:r>
          </a:p>
        </p:txBody>
      </p:sp>
      <p:pic>
        <p:nvPicPr>
          <p:cNvPr id="387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02879" y="7721310"/>
            <a:ext cx="1709193" cy="165671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24455" y="7755364"/>
            <a:ext cx="1885586" cy="14141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0564" y="3838182"/>
            <a:ext cx="3981023" cy="1749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6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92" name="Substitute emojis for numbers"/>
          <p:cNvSpPr txBox="1"/>
          <p:nvPr/>
        </p:nvSpPr>
        <p:spPr>
          <a:xfrm>
            <a:off x="331886" y="355600"/>
            <a:ext cx="12341028" cy="1196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Substitute emojis for numbers</a:t>
            </a:r>
          </a:p>
        </p:txBody>
      </p:sp>
      <p:pic>
        <p:nvPicPr>
          <p:cNvPr id="393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337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94" name="+"/>
          <p:cNvSpPr txBox="1"/>
          <p:nvPr/>
        </p:nvSpPr>
        <p:spPr>
          <a:xfrm>
            <a:off x="1959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395" name="="/>
          <p:cNvSpPr txBox="1"/>
          <p:nvPr/>
        </p:nvSpPr>
        <p:spPr>
          <a:xfrm>
            <a:off x="8885088" y="20056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396" name="12"/>
          <p:cNvSpPr txBox="1"/>
          <p:nvPr/>
        </p:nvSpPr>
        <p:spPr>
          <a:xfrm>
            <a:off x="9913491" y="17869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397" name="+"/>
          <p:cNvSpPr txBox="1"/>
          <p:nvPr/>
        </p:nvSpPr>
        <p:spPr>
          <a:xfrm>
            <a:off x="5261123" y="1887690"/>
            <a:ext cx="1885554" cy="2018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398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88118" y="21899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9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09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0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21018" y="4006060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401" name="+"/>
          <p:cNvSpPr txBox="1"/>
          <p:nvPr/>
        </p:nvSpPr>
        <p:spPr>
          <a:xfrm>
            <a:off x="1946423" y="37037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402" name="="/>
          <p:cNvSpPr txBox="1"/>
          <p:nvPr/>
        </p:nvSpPr>
        <p:spPr>
          <a:xfrm>
            <a:off x="8872388" y="3821707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403" name="16"/>
          <p:cNvSpPr txBox="1"/>
          <p:nvPr/>
        </p:nvSpPr>
        <p:spPr>
          <a:xfrm>
            <a:off x="9900791" y="3603029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16</a:t>
            </a:r>
          </a:p>
        </p:txBody>
      </p:sp>
      <p:sp>
        <p:nvSpPr>
          <p:cNvPr id="404" name="+"/>
          <p:cNvSpPr txBox="1"/>
          <p:nvPr/>
        </p:nvSpPr>
        <p:spPr>
          <a:xfrm>
            <a:off x="5248423" y="37037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405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2364" y="5695135"/>
            <a:ext cx="3981023" cy="1749772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="/>
          <p:cNvSpPr txBox="1"/>
          <p:nvPr/>
        </p:nvSpPr>
        <p:spPr>
          <a:xfrm>
            <a:off x="7754788" y="5611568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407" name="40"/>
          <p:cNvSpPr txBox="1"/>
          <p:nvPr/>
        </p:nvSpPr>
        <p:spPr>
          <a:xfrm>
            <a:off x="8783191" y="5392890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408" name="x"/>
          <p:cNvSpPr txBox="1"/>
          <p:nvPr/>
        </p:nvSpPr>
        <p:spPr>
          <a:xfrm>
            <a:off x="4207023" y="53928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x</a:t>
            </a:r>
          </a:p>
        </p:txBody>
      </p:sp>
      <p:pic>
        <p:nvPicPr>
          <p:cNvPr id="409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12816" y="5741661"/>
            <a:ext cx="1709194" cy="1656719"/>
          </a:xfrm>
          <a:prstGeom prst="rect">
            <a:avLst/>
          </a:prstGeom>
          <a:ln w="12700">
            <a:miter lim="400000"/>
          </a:ln>
        </p:spPr>
      </p:pic>
      <p:sp>
        <p:nvSpPr>
          <p:cNvPr id="410" name="="/>
          <p:cNvSpPr txBox="1"/>
          <p:nvPr/>
        </p:nvSpPr>
        <p:spPr>
          <a:xfrm>
            <a:off x="7716688" y="7389568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411" name="20"/>
          <p:cNvSpPr txBox="1"/>
          <p:nvPr/>
        </p:nvSpPr>
        <p:spPr>
          <a:xfrm>
            <a:off x="8745091" y="7170890"/>
            <a:ext cx="3024386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412" name="x"/>
          <p:cNvSpPr txBox="1"/>
          <p:nvPr/>
        </p:nvSpPr>
        <p:spPr>
          <a:xfrm>
            <a:off x="4168923" y="7170890"/>
            <a:ext cx="1885554" cy="2018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25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x</a:t>
            </a:r>
          </a:p>
        </p:txBody>
      </p:sp>
      <p:pic>
        <p:nvPicPr>
          <p:cNvPr id="413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02879" y="7721310"/>
            <a:ext cx="1709193" cy="1656718"/>
          </a:xfrm>
          <a:prstGeom prst="rect">
            <a:avLst/>
          </a:prstGeom>
          <a:ln w="12700">
            <a:miter lim="400000"/>
          </a:ln>
        </p:spPr>
      </p:pic>
      <p:pic>
        <p:nvPicPr>
          <p:cNvPr id="414" name="RDS_190526-Confusing-Emojis-Upside-Down-1558959920630_16af94095f6_original-ratio.jpg" descr="RDS_190526-Confusing-Emojis-Upside-Down-1558959920630_16af94095f6_original-rati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24455" y="7755364"/>
            <a:ext cx="1885586" cy="1414190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5"/>
          <p:cNvSpPr txBox="1"/>
          <p:nvPr/>
        </p:nvSpPr>
        <p:spPr>
          <a:xfrm>
            <a:off x="2982176" y="7549198"/>
            <a:ext cx="947028" cy="780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416" name="4"/>
          <p:cNvSpPr txBox="1"/>
          <p:nvPr/>
        </p:nvSpPr>
        <p:spPr>
          <a:xfrm>
            <a:off x="6469219" y="7513987"/>
            <a:ext cx="947028" cy="780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417" name="5"/>
          <p:cNvSpPr txBox="1"/>
          <p:nvPr/>
        </p:nvSpPr>
        <p:spPr>
          <a:xfrm>
            <a:off x="6493899" y="5621585"/>
            <a:ext cx="947028" cy="780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418" name="8"/>
          <p:cNvSpPr txBox="1"/>
          <p:nvPr/>
        </p:nvSpPr>
        <p:spPr>
          <a:xfrm>
            <a:off x="2983962" y="5621585"/>
            <a:ext cx="947028" cy="780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419" name="8"/>
          <p:cNvSpPr txBox="1"/>
          <p:nvPr/>
        </p:nvSpPr>
        <p:spPr>
          <a:xfrm>
            <a:off x="7632162" y="3812782"/>
            <a:ext cx="947028" cy="780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420" name="4"/>
          <p:cNvSpPr txBox="1"/>
          <p:nvPr/>
        </p:nvSpPr>
        <p:spPr>
          <a:xfrm>
            <a:off x="4130186" y="3738254"/>
            <a:ext cx="947028" cy="780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421" name="4"/>
          <p:cNvSpPr txBox="1"/>
          <p:nvPr/>
        </p:nvSpPr>
        <p:spPr>
          <a:xfrm>
            <a:off x="786862" y="3738254"/>
            <a:ext cx="947028" cy="780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422" name="4"/>
          <p:cNvSpPr txBox="1"/>
          <p:nvPr/>
        </p:nvSpPr>
        <p:spPr>
          <a:xfrm>
            <a:off x="4142886" y="1922154"/>
            <a:ext cx="947028" cy="780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423" name="4"/>
          <p:cNvSpPr txBox="1"/>
          <p:nvPr/>
        </p:nvSpPr>
        <p:spPr>
          <a:xfrm>
            <a:off x="799562" y="1922154"/>
            <a:ext cx="947028" cy="780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424" name="4"/>
          <p:cNvSpPr txBox="1"/>
          <p:nvPr/>
        </p:nvSpPr>
        <p:spPr>
          <a:xfrm>
            <a:off x="7606762" y="1922154"/>
            <a:ext cx="947028" cy="780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4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Check Your Math Smarts"/>
          <p:cNvSpPr txBox="1"/>
          <p:nvPr>
            <p:ph type="ctrTitle"/>
          </p:nvPr>
        </p:nvSpPr>
        <p:spPr>
          <a:xfrm>
            <a:off x="331886" y="495300"/>
            <a:ext cx="12341028" cy="1674962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Check Your Math Smarts</a:t>
            </a:r>
          </a:p>
        </p:txBody>
      </p:sp>
      <p:sp>
        <p:nvSpPr>
          <p:cNvPr id="427" name="How did you do?"/>
          <p:cNvSpPr txBox="1"/>
          <p:nvPr/>
        </p:nvSpPr>
        <p:spPr>
          <a:xfrm>
            <a:off x="331886" y="3656260"/>
            <a:ext cx="12341028" cy="1816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10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How did you do?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10…"/>
          <p:cNvSpPr txBox="1"/>
          <p:nvPr/>
        </p:nvSpPr>
        <p:spPr>
          <a:xfrm>
            <a:off x="331886" y="749300"/>
            <a:ext cx="12341028" cy="625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10</a:t>
            </a:r>
          </a:p>
          <a:p>
            <a:pPr defTabSz="519937">
              <a:defRPr b="0" sz="13350" u="sng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+10</a:t>
            </a:r>
            <a:r>
              <a:rPr u="none"/>
              <a:t> </a:t>
            </a:r>
          </a:p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</a:t>
            </a:r>
          </a:p>
        </p:txBody>
      </p:sp>
      <p:sp>
        <p:nvSpPr>
          <p:cNvPr id="125" name="Rectangle"/>
          <p:cNvSpPr/>
          <p:nvPr/>
        </p:nvSpPr>
        <p:spPr>
          <a:xfrm>
            <a:off x="5397499" y="4965700"/>
            <a:ext cx="2919712" cy="196205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10…"/>
          <p:cNvSpPr txBox="1"/>
          <p:nvPr/>
        </p:nvSpPr>
        <p:spPr>
          <a:xfrm>
            <a:off x="331886" y="749300"/>
            <a:ext cx="12341028" cy="625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10</a:t>
            </a:r>
          </a:p>
          <a:p>
            <a:pPr defTabSz="519937">
              <a:defRPr b="0" sz="13350" u="sng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+10</a:t>
            </a:r>
            <a:r>
              <a:rPr u="none"/>
              <a:t> </a:t>
            </a:r>
          </a:p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20</a:t>
            </a:r>
          </a:p>
        </p:txBody>
      </p:sp>
      <p:sp>
        <p:nvSpPr>
          <p:cNvPr id="128" name="Rectangle"/>
          <p:cNvSpPr/>
          <p:nvPr/>
        </p:nvSpPr>
        <p:spPr>
          <a:xfrm>
            <a:off x="5397500" y="4965700"/>
            <a:ext cx="2919711" cy="196205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0…"/>
          <p:cNvSpPr txBox="1"/>
          <p:nvPr/>
        </p:nvSpPr>
        <p:spPr>
          <a:xfrm>
            <a:off x="331886" y="749300"/>
            <a:ext cx="12341028" cy="625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10</a:t>
            </a:r>
          </a:p>
          <a:p>
            <a:pPr defTabSz="519937">
              <a:defRPr b="0" sz="13350" u="sng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x10</a:t>
            </a:r>
            <a:r>
              <a:rPr u="none"/>
              <a:t> </a:t>
            </a:r>
          </a:p>
        </p:txBody>
      </p:sp>
      <p:sp>
        <p:nvSpPr>
          <p:cNvPr id="131" name="Rectangle"/>
          <p:cNvSpPr/>
          <p:nvPr/>
        </p:nvSpPr>
        <p:spPr>
          <a:xfrm>
            <a:off x="5397499" y="4965700"/>
            <a:ext cx="3103266" cy="196205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10…"/>
          <p:cNvSpPr txBox="1"/>
          <p:nvPr/>
        </p:nvSpPr>
        <p:spPr>
          <a:xfrm>
            <a:off x="331886" y="749300"/>
            <a:ext cx="12341028" cy="625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10</a:t>
            </a:r>
          </a:p>
          <a:p>
            <a:pPr defTabSz="519937">
              <a:defRPr b="0" sz="13350" u="sng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x10</a:t>
            </a:r>
            <a:r>
              <a:rPr u="none"/>
              <a:t> </a:t>
            </a:r>
          </a:p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100</a:t>
            </a:r>
          </a:p>
        </p:txBody>
      </p:sp>
      <p:sp>
        <p:nvSpPr>
          <p:cNvPr id="134" name="Rectangle"/>
          <p:cNvSpPr/>
          <p:nvPr/>
        </p:nvSpPr>
        <p:spPr>
          <a:xfrm>
            <a:off x="5397500" y="4965700"/>
            <a:ext cx="3103265" cy="196205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10% of 1,000"/>
          <p:cNvSpPr txBox="1"/>
          <p:nvPr/>
        </p:nvSpPr>
        <p:spPr>
          <a:xfrm>
            <a:off x="331886" y="749300"/>
            <a:ext cx="12341028" cy="625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10% of 1,000</a:t>
            </a:r>
          </a:p>
          <a:p>
            <a:pPr defTabSz="519937">
              <a:defRPr b="0" sz="13350" u="sng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37" name="Rectangle"/>
          <p:cNvSpPr/>
          <p:nvPr/>
        </p:nvSpPr>
        <p:spPr>
          <a:xfrm>
            <a:off x="5397500" y="4965700"/>
            <a:ext cx="3103265" cy="196205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10% of 1,000…"/>
          <p:cNvSpPr txBox="1"/>
          <p:nvPr/>
        </p:nvSpPr>
        <p:spPr>
          <a:xfrm>
            <a:off x="331886" y="749300"/>
            <a:ext cx="12341028" cy="625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10% of 1,000</a:t>
            </a:r>
          </a:p>
          <a:p>
            <a:pPr defTabSz="519937">
              <a:defRPr b="0" sz="13350" u="sng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100</a:t>
            </a:r>
          </a:p>
        </p:txBody>
      </p:sp>
      <p:sp>
        <p:nvSpPr>
          <p:cNvPr id="140" name="Rectangle"/>
          <p:cNvSpPr/>
          <p:nvPr/>
        </p:nvSpPr>
        <p:spPr>
          <a:xfrm>
            <a:off x="5397500" y="4965700"/>
            <a:ext cx="3103265" cy="196205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12% of 75"/>
          <p:cNvSpPr txBox="1"/>
          <p:nvPr/>
        </p:nvSpPr>
        <p:spPr>
          <a:xfrm>
            <a:off x="331886" y="749300"/>
            <a:ext cx="12341028" cy="625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12% of 75</a:t>
            </a:r>
          </a:p>
          <a:p>
            <a:pPr defTabSz="519937">
              <a:defRPr b="0" sz="13350" u="sng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  <a:p>
            <a:pPr defTabSz="519937">
              <a:defRPr b="0" sz="1335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</a:t>
            </a:r>
          </a:p>
        </p:txBody>
      </p:sp>
      <p:sp>
        <p:nvSpPr>
          <p:cNvPr id="143" name="Rectangle"/>
          <p:cNvSpPr/>
          <p:nvPr/>
        </p:nvSpPr>
        <p:spPr>
          <a:xfrm>
            <a:off x="5397500" y="4965700"/>
            <a:ext cx="3103265" cy="196205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